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7" r:id="rId6"/>
    <p:sldId id="290" r:id="rId7"/>
    <p:sldId id="264" r:id="rId8"/>
    <p:sldId id="268" r:id="rId9"/>
    <p:sldId id="293" r:id="rId10"/>
    <p:sldId id="262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3204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13-May-24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13-May-24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29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deem9604/Credit_card_financial_dashboar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7200" b="1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CREDIT</a:t>
            </a:r>
            <a:r>
              <a:rPr lang="en-US" sz="7200" b="1" spc="47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7200" b="1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CARD</a:t>
            </a:r>
            <a:br>
              <a:rPr lang="en-US" sz="1800" b="1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800" b="1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4400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WEEKLY</a:t>
            </a:r>
            <a:br>
              <a:rPr lang="en-US" sz="4400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sz="4400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STATUS REPORT</a:t>
            </a:r>
            <a:b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CCC5C7-C718-4A9E-85EC-0DE48E61CA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808304" y="4636192"/>
            <a:ext cx="1762760" cy="17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889000"/>
            <a:ext cx="6343650" cy="595851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6350" marR="0" indent="-6350">
              <a:lnSpc>
                <a:spcPct val="107000"/>
              </a:lnSpc>
              <a:spcBef>
                <a:spcPts val="0"/>
              </a:spcBef>
              <a:spcAft>
                <a:spcPts val="2590"/>
              </a:spcAft>
            </a:pPr>
            <a:r>
              <a:rPr lang="en-US" sz="3200" b="1" kern="0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Content in this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2088859"/>
            <a:ext cx="6338887" cy="3880141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1.Project objective</a:t>
            </a:r>
          </a:p>
          <a:p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2.Data from SQL </a:t>
            </a:r>
          </a:p>
          <a:p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3.Data processing &amp; DAX </a:t>
            </a:r>
          </a:p>
          <a:p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4.Dashboard &amp; insights</a:t>
            </a:r>
          </a:p>
          <a:p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5.Export &amp; share project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1365317"/>
          </a:xfrm>
        </p:spPr>
        <p:txBody>
          <a:bodyPr>
            <a:normAutofit/>
          </a:bodyPr>
          <a:lstStyle/>
          <a:p>
            <a:pPr marL="6350" marR="0" indent="-6350">
              <a:lnSpc>
                <a:spcPct val="107000"/>
              </a:lnSpc>
              <a:spcBef>
                <a:spcPts val="0"/>
              </a:spcBef>
              <a:spcAft>
                <a:spcPts val="2930"/>
              </a:spcAft>
            </a:pPr>
            <a:r>
              <a:rPr lang="en-US" sz="4000" b="1" kern="0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Project 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2164361"/>
            <a:ext cx="6594768" cy="39172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 develop a comprehensive credit card weekly dashboard that provides real-time insights into key performance metrics and trends, enabling stakeholders to monitor and analyze credit card operations effectively.</a:t>
            </a:r>
          </a:p>
          <a:p>
            <a:endParaRPr lang="en-US" sz="1800" dirty="0">
              <a:solidFill>
                <a:srgbClr val="FFC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6350" marR="0" indent="-6350">
              <a:lnSpc>
                <a:spcPct val="107000"/>
              </a:lnSpc>
              <a:spcBef>
                <a:spcPts val="0"/>
              </a:spcBef>
              <a:spcAft>
                <a:spcPts val="2280"/>
              </a:spcAft>
            </a:pPr>
            <a:r>
              <a:rPr lang="en-US" sz="1800" b="1" kern="0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Download Data-  </a:t>
            </a:r>
            <a:r>
              <a:rPr lang="en-US" sz="18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GitHub: </a:t>
            </a:r>
            <a:r>
              <a:rPr lang="en-US" sz="1800" b="1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8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>
            <a:normAutofit/>
          </a:bodyPr>
          <a:lstStyle/>
          <a:p>
            <a:pPr marL="6350" marR="0" indent="-6350">
              <a:lnSpc>
                <a:spcPct val="107000"/>
              </a:lnSpc>
              <a:spcBef>
                <a:spcPts val="0"/>
              </a:spcBef>
              <a:spcAft>
                <a:spcPts val="2560"/>
              </a:spcAft>
            </a:pPr>
            <a:r>
              <a:rPr lang="en-US" sz="3200" b="1" kern="0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Import data to SQL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1593908"/>
            <a:ext cx="6597650" cy="415255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32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1.Prepare csv file </a:t>
            </a:r>
          </a:p>
          <a:p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2.Create tables in SQL </a:t>
            </a:r>
          </a:p>
          <a:p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3.import csv file into SQL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149568-ECB9-4557-9E3C-15050C445408}"/>
              </a:ext>
            </a:extLst>
          </p:cNvPr>
          <p:cNvGrpSpPr/>
          <p:nvPr/>
        </p:nvGrpSpPr>
        <p:grpSpPr>
          <a:xfrm>
            <a:off x="2608976" y="1497965"/>
            <a:ext cx="5150841" cy="3862071"/>
            <a:chOff x="0" y="0"/>
            <a:chExt cx="4913757" cy="386219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BA85A3-7807-4271-9E07-902C926C4EA3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807333" y="0"/>
              <a:ext cx="1106424" cy="110032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5C0DE7-9C11-41A3-95C8-E1B13DD86381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921633" y="1722120"/>
              <a:ext cx="900684" cy="81838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6A4171-1B81-49D6-A2BD-590A63C72751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9525" y="2731008"/>
              <a:ext cx="3491484" cy="1121664"/>
            </a:xfrm>
            <a:prstGeom prst="rect">
              <a:avLst/>
            </a:prstGeom>
          </p:spPr>
        </p:pic>
        <p:sp>
          <p:nvSpPr>
            <p:cNvPr id="10" name="Shape 128">
              <a:extLst>
                <a:ext uri="{FF2B5EF4-FFF2-40B4-BE49-F238E27FC236}">
                  <a16:creationId xmlns:a16="http://schemas.microsoft.com/office/drawing/2014/main" id="{2D2B52B4-C2EA-4FCE-9F70-3BAB16A443E6}"/>
                </a:ext>
              </a:extLst>
            </p:cNvPr>
            <p:cNvSpPr/>
            <p:nvPr/>
          </p:nvSpPr>
          <p:spPr>
            <a:xfrm>
              <a:off x="0" y="2721483"/>
              <a:ext cx="3510534" cy="1140714"/>
            </a:xfrm>
            <a:custGeom>
              <a:avLst/>
              <a:gdLst/>
              <a:ahLst/>
              <a:cxnLst/>
              <a:rect l="0" t="0" r="0" b="0"/>
              <a:pathLst>
                <a:path w="3510534" h="1140714">
                  <a:moveTo>
                    <a:pt x="0" y="1140714"/>
                  </a:moveTo>
                  <a:lnTo>
                    <a:pt x="3510534" y="1140714"/>
                  </a:lnTo>
                  <a:lnTo>
                    <a:pt x="3510534" y="0"/>
                  </a:lnTo>
                  <a:lnTo>
                    <a:pt x="0" y="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5B9BD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DA015AE-A0A8-46D3-8ACD-46E2193D6E98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581781" y="2670048"/>
              <a:ext cx="899922" cy="75819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70EE3F-1865-4EAB-BE22-80950CFBC156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4307205" y="1127760"/>
              <a:ext cx="180594" cy="38633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C8008D0-8369-4673-A15F-56866CFFFD6C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4218813" y="1269492"/>
              <a:ext cx="227838" cy="34975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0C1ECC-A3DA-4E10-A1CC-DCF0E1F484D4}"/>
                </a:ext>
              </a:extLst>
            </p:cNvPr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4291965" y="1277112"/>
              <a:ext cx="290322" cy="342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597128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6350" marR="0" indent="-635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kern="0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DAX Queries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4" y="1674976"/>
            <a:ext cx="9961993" cy="495656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AgeGroup</a:t>
            </a:r>
            <a:r>
              <a:rPr lang="en-US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= SWITCH(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-6350">
              <a:lnSpc>
                <a:spcPct val="108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TRUE(),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-6350">
              <a:lnSpc>
                <a:spcPct val="108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 'public 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cust_detail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'[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customer_age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] &lt; 30, "20-30",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-6350">
              <a:lnSpc>
                <a:spcPct val="108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 'public 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cust_detail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'[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customer_age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] &gt;= 30 &amp;&amp; 'public 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cust_detail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'[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customer_age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] &lt; 40, "30-40",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-6350">
              <a:lnSpc>
                <a:spcPct val="108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 'public 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cust_detail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'[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customer_age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] &gt;= 40 &amp;&amp; 'public 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cust_detail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'[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customer_age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] &lt; 50, "40-50",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1461770" indent="-6350">
              <a:lnSpc>
                <a:spcPct val="108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 'public 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cust_detail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'[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customer_age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] &gt;= 50 &amp;&amp; 'public 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cust_detail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'[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customer_age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] &lt; 60, “50-60",</a:t>
            </a:r>
          </a:p>
          <a:p>
            <a:pPr marL="0" marR="1461770" indent="-6350">
              <a:lnSpc>
                <a:spcPct val="108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 'public 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cust_detail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'[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customer_age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] &gt;= 60, "60+",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dirty="0"/>
              <a:t>    “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</a:rPr>
              <a:t>unknown</a:t>
            </a:r>
            <a:r>
              <a:rPr lang="en-US" dirty="0"/>
              <a:t>”</a:t>
            </a:r>
          </a:p>
          <a:p>
            <a:r>
              <a:rPr lang="en-US" sz="1600" dirty="0"/>
              <a:t>    )</a:t>
            </a:r>
          </a:p>
          <a:p>
            <a:pPr marL="0" marR="0" indent="-6350">
              <a:lnSpc>
                <a:spcPct val="107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18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IncomeGroup</a:t>
            </a:r>
            <a:r>
              <a:rPr lang="en-US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= SWITCH(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-6350">
              <a:lnSpc>
                <a:spcPct val="108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 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TRUE(),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-6350">
              <a:lnSpc>
                <a:spcPct val="108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 'public 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cust_detail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'[income] &lt; 35000, "Low",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-6350">
              <a:lnSpc>
                <a:spcPct val="108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 'public 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cust_detail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'[income] &gt;= 35000 &amp;&amp; 'public 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cust_detail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'[income] &lt;70000, "Med",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-6350">
              <a:lnSpc>
                <a:spcPct val="108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 'public 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cust_detail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'[income] &gt;= 70000, "High",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-6350">
              <a:lnSpc>
                <a:spcPct val="108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 "unknown"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-6350">
              <a:lnSpc>
                <a:spcPct val="108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1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0683F83-0053-40F3-9CE9-74E7CE2DD3E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705665" y="4153256"/>
            <a:ext cx="1378374" cy="149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597128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6350" marR="0" indent="-635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kern="0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DAX Queries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4" y="1674976"/>
            <a:ext cx="9961993" cy="495656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marR="0" indent="-6350">
              <a:lnSpc>
                <a:spcPct val="108000"/>
              </a:lnSpc>
              <a:spcBef>
                <a:spcPts val="0"/>
              </a:spcBef>
              <a:spcAft>
                <a:spcPts val="1935"/>
              </a:spcAft>
            </a:pPr>
            <a:r>
              <a:rPr lang="en-US" sz="16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week_num2 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= WEEKNUM('public 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cc_detail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'[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week_start_date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])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-6350">
              <a:lnSpc>
                <a:spcPct val="108000"/>
              </a:lnSpc>
              <a:spcBef>
                <a:spcPts val="0"/>
              </a:spcBef>
              <a:spcAft>
                <a:spcPts val="1920"/>
              </a:spcAft>
            </a:pPr>
            <a:r>
              <a:rPr lang="en-US" sz="16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Revenue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= 'public 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cc_detail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'[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annual_fees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] + 'public 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cc_detail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'[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total_trans_amt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] + 'public 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cc_detail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'[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interest_earned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]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-6350">
              <a:lnSpc>
                <a:spcPct val="107000"/>
              </a:lnSpc>
              <a:spcBef>
                <a:spcPts val="0"/>
              </a:spcBef>
              <a:spcAft>
                <a:spcPts val="15"/>
              </a:spcAft>
            </a:pPr>
            <a:endParaRPr lang="en-US" sz="1600" b="1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-6350">
              <a:lnSpc>
                <a:spcPct val="107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16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Current_week_Reveneue</a:t>
            </a:r>
            <a:r>
              <a:rPr lang="en-US" sz="16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= CALCULATE(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-6350">
              <a:lnSpc>
                <a:spcPct val="108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1600" dirty="0"/>
              <a:t>    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SUM('public 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cc_detail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'[Revenue]),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-6350">
              <a:lnSpc>
                <a:spcPct val="108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FILTER(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-6350">
              <a:lnSpc>
                <a:spcPct val="108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    ALL('public 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cc_detail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'),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    'public 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cc_detail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'[week_num2] = MAX('public 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cc_detail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'[week_num2])))</a:t>
            </a:r>
          </a:p>
          <a:p>
            <a:pPr marL="0" marR="0" indent="-6350">
              <a:lnSpc>
                <a:spcPct val="107000"/>
              </a:lnSpc>
              <a:spcBef>
                <a:spcPts val="0"/>
              </a:spcBef>
              <a:spcAft>
                <a:spcPts val="15"/>
              </a:spcAft>
            </a:pPr>
            <a:endParaRPr lang="en-US" sz="1600" b="1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-6350">
              <a:lnSpc>
                <a:spcPct val="107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16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Previous_week_Reveneue</a:t>
            </a:r>
            <a:r>
              <a:rPr lang="en-US" sz="16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= CALCULATE(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-6350">
              <a:lnSpc>
                <a:spcPct val="108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SUM('public 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cc_detail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'[Revenue]),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-6350">
              <a:lnSpc>
                <a:spcPct val="108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FILTER(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-6350">
              <a:lnSpc>
                <a:spcPct val="108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    ALL('public 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cc_detail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'),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-6350">
              <a:lnSpc>
                <a:spcPct val="108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    'public 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cc_detail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'[week_num2] = MAX('public </a:t>
            </a:r>
            <a:r>
              <a:rPr lang="en-US" sz="16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cc_detail</a:t>
            </a:r>
            <a:r>
              <a:rPr lang="en-US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'[week_num2])-1))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1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0683F83-0053-40F3-9CE9-74E7CE2DD3E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705665" y="4153256"/>
            <a:ext cx="1378374" cy="149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83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919932" cy="2029967"/>
          </a:xfrm>
        </p:spPr>
        <p:txBody>
          <a:bodyPr>
            <a:normAutofit/>
          </a:bodyPr>
          <a:lstStyle/>
          <a:p>
            <a:pPr marL="6350" marR="0" indent="-63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kern="0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Project Insights- Week 53 (31</a:t>
            </a:r>
            <a:r>
              <a:rPr lang="en-US" sz="3600" b="1" kern="0" baseline="30000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st</a:t>
            </a:r>
            <a:r>
              <a:rPr lang="en-US" sz="3600" b="1" kern="0" dirty="0">
                <a:solidFill>
                  <a:srgbClr val="FFC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Dec)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2265028"/>
            <a:ext cx="7615274" cy="4091322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WoW change: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C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fontAlgn="base">
              <a:lnSpc>
                <a:spcPct val="106000"/>
              </a:lnSpc>
              <a:spcBef>
                <a:spcPts val="0"/>
              </a:spcBef>
              <a:spcAft>
                <a:spcPts val="205"/>
              </a:spcAft>
              <a:buClr>
                <a:srgbClr val="FFFFFF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u="none" strike="noStrike" dirty="0">
                <a:solidFill>
                  <a:srgbClr val="FFC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Revenue increased by 28.8%, </a:t>
            </a:r>
          </a:p>
          <a:p>
            <a:pPr marL="342900" marR="0" lvl="0" indent="-342900" fontAlgn="base">
              <a:lnSpc>
                <a:spcPct val="106000"/>
              </a:lnSpc>
              <a:spcBef>
                <a:spcPts val="0"/>
              </a:spcBef>
              <a:spcAft>
                <a:spcPts val="205"/>
              </a:spcAft>
              <a:buClr>
                <a:srgbClr val="FFFFFF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u="none" strike="noStrike" dirty="0">
                <a:solidFill>
                  <a:srgbClr val="FFC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Total Transaction Amt &amp; Count increased by xx% &amp; xx%</a:t>
            </a:r>
          </a:p>
          <a:p>
            <a:pPr marL="342900" marR="0" lvl="0" indent="-342900" fontAlgn="base">
              <a:lnSpc>
                <a:spcPct val="106000"/>
              </a:lnSpc>
              <a:spcBef>
                <a:spcPts val="0"/>
              </a:spcBef>
              <a:spcAft>
                <a:spcPts val="15"/>
              </a:spcAft>
              <a:buClr>
                <a:srgbClr val="FFFFFF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u="none" strike="noStrike" dirty="0">
                <a:solidFill>
                  <a:srgbClr val="FFC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Customer count increased by xx% </a:t>
            </a:r>
            <a:r>
              <a:rPr lang="en-US" sz="1600" b="1" u="none" strike="noStrike" dirty="0">
                <a:solidFill>
                  <a:srgbClr val="FFC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Overview YTD:</a:t>
            </a:r>
            <a:endParaRPr lang="en-US" sz="1600" u="none" strike="noStrike" dirty="0">
              <a:solidFill>
                <a:srgbClr val="FFC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fontAlgn="base">
              <a:lnSpc>
                <a:spcPct val="106000"/>
              </a:lnSpc>
              <a:spcBef>
                <a:spcPts val="0"/>
              </a:spcBef>
              <a:spcAft>
                <a:spcPts val="205"/>
              </a:spcAft>
              <a:buClr>
                <a:srgbClr val="FFFFFF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u="none" strike="noStrike" dirty="0">
                <a:solidFill>
                  <a:srgbClr val="FFC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Overall revenue is 57M</a:t>
            </a:r>
          </a:p>
          <a:p>
            <a:pPr marL="342900" marR="0" lvl="0" indent="-342900" fontAlgn="base">
              <a:lnSpc>
                <a:spcPct val="106000"/>
              </a:lnSpc>
              <a:spcBef>
                <a:spcPts val="0"/>
              </a:spcBef>
              <a:spcAft>
                <a:spcPts val="205"/>
              </a:spcAft>
              <a:buClr>
                <a:srgbClr val="FFFFFF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u="none" strike="noStrike" dirty="0">
                <a:solidFill>
                  <a:srgbClr val="FFC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Total interest is 8M M</a:t>
            </a:r>
          </a:p>
          <a:p>
            <a:pPr marL="342900" marR="0" lvl="0" indent="-342900" fontAlgn="base">
              <a:lnSpc>
                <a:spcPct val="106000"/>
              </a:lnSpc>
              <a:spcBef>
                <a:spcPts val="0"/>
              </a:spcBef>
              <a:spcAft>
                <a:spcPts val="205"/>
              </a:spcAft>
              <a:buClr>
                <a:srgbClr val="FFFFFF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u="none" strike="noStrike" dirty="0">
                <a:solidFill>
                  <a:srgbClr val="FFC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Total transaction amount is 46</a:t>
            </a:r>
            <a:endParaRPr lang="en-US" sz="1600" dirty="0">
              <a:solidFill>
                <a:srgbClr val="FFC0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fontAlgn="base">
              <a:lnSpc>
                <a:spcPct val="106000"/>
              </a:lnSpc>
              <a:spcBef>
                <a:spcPts val="0"/>
              </a:spcBef>
              <a:spcAft>
                <a:spcPts val="205"/>
              </a:spcAft>
              <a:buClr>
                <a:srgbClr val="FFFFFF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Male customers are contributing more in revenue 31M, female 26M</a:t>
            </a:r>
          </a:p>
          <a:p>
            <a:pPr marL="342900" marR="0" lvl="0" indent="-342900" fontAlgn="base">
              <a:lnSpc>
                <a:spcPct val="106000"/>
              </a:lnSpc>
              <a:spcBef>
                <a:spcPts val="0"/>
              </a:spcBef>
              <a:spcAft>
                <a:spcPts val="205"/>
              </a:spcAft>
              <a:buClr>
                <a:srgbClr val="FFFFFF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u="none" strike="noStrike" dirty="0">
                <a:solidFill>
                  <a:srgbClr val="FFC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Blue &amp; Silver credit card are contributing to 93% of overall transactions</a:t>
            </a:r>
          </a:p>
          <a:p>
            <a:pPr marL="342900" marR="0" lvl="0" indent="-342900" fontAlgn="base">
              <a:lnSpc>
                <a:spcPct val="106000"/>
              </a:lnSpc>
              <a:spcBef>
                <a:spcPts val="0"/>
              </a:spcBef>
              <a:spcAft>
                <a:spcPts val="205"/>
              </a:spcAft>
              <a:buClr>
                <a:srgbClr val="FFFFFF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u="none" strike="noStrike" dirty="0">
                <a:solidFill>
                  <a:srgbClr val="FFC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TX, NY &amp; CA is contributing to 68%</a:t>
            </a:r>
          </a:p>
          <a:p>
            <a:pPr marL="342900" marR="0" lvl="0" indent="-342900" fontAlgn="base">
              <a:lnSpc>
                <a:spcPct val="106000"/>
              </a:lnSpc>
              <a:spcBef>
                <a:spcPts val="0"/>
              </a:spcBef>
              <a:spcAft>
                <a:spcPts val="205"/>
              </a:spcAft>
              <a:buClr>
                <a:srgbClr val="FFFFFF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u="none" strike="noStrike" dirty="0">
                <a:solidFill>
                  <a:srgbClr val="FFC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Overall Activation rate is 57.5%</a:t>
            </a:r>
          </a:p>
          <a:p>
            <a:pPr marL="342900" marR="0" lvl="0" indent="-342900" fontAlgn="base">
              <a:lnSpc>
                <a:spcPct val="106000"/>
              </a:lnSpc>
              <a:spcBef>
                <a:spcPts val="0"/>
              </a:spcBef>
              <a:spcAft>
                <a:spcPts val="205"/>
              </a:spcAft>
              <a:buClr>
                <a:srgbClr val="FFFFFF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u="none" strike="noStrike" dirty="0">
                <a:solidFill>
                  <a:srgbClr val="FFC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Overall Delinquent rate is 6.06%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Graphic 3" descr="Business Growth with solid fill">
            <a:extLst>
              <a:ext uri="{FF2B5EF4-FFF2-40B4-BE49-F238E27FC236}">
                <a16:creationId xmlns:a16="http://schemas.microsoft.com/office/drawing/2014/main" id="{A3BB6E88-0443-4329-83D7-48E2F2CBD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9124" y="1707875"/>
            <a:ext cx="1818026" cy="17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Nadeem Shaikh</a:t>
            </a:r>
          </a:p>
          <a:p>
            <a:r>
              <a:rPr lang="en-US" dirty="0">
                <a:solidFill>
                  <a:srgbClr val="FFC000"/>
                </a:solidFill>
              </a:rPr>
              <a:t>         </a:t>
            </a:r>
            <a:r>
              <a:rPr lang="en-US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LinkedIn: https://www.linkedin.com/in/nadeem-shaikh-436339138/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8F6C1-7B3B-4E54-A6CA-B66C24C9A2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96340" y="4006322"/>
            <a:ext cx="504190" cy="43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48</TotalTime>
  <Words>578</Words>
  <Application>Microsoft Office PowerPoint</Application>
  <PresentationFormat>Widescreen</PresentationFormat>
  <Paragraphs>79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Avenir Next LT Pro</vt:lpstr>
      <vt:lpstr>Calibri</vt:lpstr>
      <vt:lpstr>Custom</vt:lpstr>
      <vt:lpstr>CREDIT CARD  WEEKLY STATUS REPORT </vt:lpstr>
      <vt:lpstr>Content in this Project</vt:lpstr>
      <vt:lpstr>Project Objective</vt:lpstr>
      <vt:lpstr>Import data to SQL database</vt:lpstr>
      <vt:lpstr>DAX Queries</vt:lpstr>
      <vt:lpstr>DAX Queries</vt:lpstr>
      <vt:lpstr>Project Insights- Week 53 (31st Dec)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 WEEKLY STATUS REPORT </dc:title>
  <dc:creator>Nadeem</dc:creator>
  <cp:lastModifiedBy>Nadeem</cp:lastModifiedBy>
  <cp:revision>15</cp:revision>
  <dcterms:created xsi:type="dcterms:W3CDTF">2024-05-13T07:38:24Z</dcterms:created>
  <dcterms:modified xsi:type="dcterms:W3CDTF">2024-05-13T08:26:24Z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